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2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5" r:id="rId11"/>
    <p:sldId id="273" r:id="rId12"/>
    <p:sldId id="268" r:id="rId13"/>
    <p:sldId id="269" r:id="rId14"/>
    <p:sldId id="270" r:id="rId15"/>
    <p:sldId id="271" r:id="rId16"/>
    <p:sldId id="272" r:id="rId17"/>
  </p:sldIdLst>
  <p:sldSz cx="14630400" cy="8229600"/>
  <p:notesSz cx="8229600" cy="14630400"/>
  <p:embeddedFontLst>
    <p:embeddedFont>
      <p:font typeface="Alexandria" panose="020B0604020202020204" charset="-78"/>
      <p:regular r:id="rId19"/>
    </p:embeddedFont>
    <p:embeddedFont>
      <p:font typeface="Gill Sans MT" panose="020B0502020104020203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6" d="100"/>
          <a:sy n="56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0084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8124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0150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2266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393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95861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04530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0226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2737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37970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90765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5901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042B0DB6-F5C7-45FB-8CF3-31B45F9C2DAC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84497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69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4922" y="2313099"/>
            <a:ext cx="695575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Real-time Object Detection and Tracking in Autonomous Vehicles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59329" y="3693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Swarnandhra College of Engineering and Technology</a:t>
            </a:r>
          </a:p>
        </p:txBody>
      </p:sp>
      <p:sp>
        <p:nvSpPr>
          <p:cNvPr id="5" name="Text 2"/>
          <p:cNvSpPr/>
          <p:nvPr/>
        </p:nvSpPr>
        <p:spPr>
          <a:xfrm>
            <a:off x="6280190" y="37149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588800" y="5561207"/>
            <a:ext cx="7556421" cy="1690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N. Sri Manoj   (21A21A1234)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53438" y="5955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    R. Subbarao    (21A21A1248)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521112" y="63774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   T. Sajeevarao   (21A21A1255)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594687" y="5215300"/>
            <a:ext cx="3117830" cy="2000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Guidance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Mr. K. Bhanu Chand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M.Tech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</a:t>
            </a:r>
          </a:p>
        </p:txBody>
      </p:sp>
      <p:sp>
        <p:nvSpPr>
          <p:cNvPr id="10" name="Text 7"/>
          <p:cNvSpPr/>
          <p:nvPr/>
        </p:nvSpPr>
        <p:spPr>
          <a:xfrm>
            <a:off x="6280190" y="65898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endParaRPr lang="en-US" sz="445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B1F5428-8959-1F42-DB47-74E6333E3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-166783"/>
            <a:ext cx="2069424" cy="1943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5B52CE0-265C-293C-9F18-741596B04851}"/>
              </a:ext>
            </a:extLst>
          </p:cNvPr>
          <p:cNvSpPr txBox="1"/>
          <p:nvPr/>
        </p:nvSpPr>
        <p:spPr>
          <a:xfrm>
            <a:off x="8121611" y="729663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158" y="3887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Implementation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96013" y="1097542"/>
            <a:ext cx="13042821" cy="384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 Setup and Imports: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-289815" y="1505948"/>
            <a:ext cx="6528563" cy="991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Purpose: Imports necessary libraries</a:t>
            </a:r>
          </a:p>
          <a:p>
            <a:pPr lvl="1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(PIL, torch, torchvision, matplotlib, </a:t>
            </a:r>
            <a:r>
              <a:rPr lang="en-US" sz="2400" b="0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68157" y="22136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75268" y="26558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96012" y="32464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 Model Definitions</a:t>
            </a:r>
          </a:p>
          <a:p>
            <a:pPr marL="0" indent="0">
              <a:lnSpc>
                <a:spcPts val="2850"/>
              </a:lnSpc>
              <a:buNone/>
            </a:pPr>
            <a:endParaRPr lang="en-US" sz="2400" b="1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75268" y="35402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68155" y="40419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96013" y="4074719"/>
            <a:ext cx="13414962" cy="193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RPN Class: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1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</a:pPr>
            <a:r>
              <a:rPr lang="en-US" sz="2400" b="1" dirty="0">
                <a:solidFill>
                  <a:srgbClr val="1A1C1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Defines the Region Proposal Network</a:t>
            </a:r>
          </a:p>
          <a:p>
            <a:pPr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(RPN) for generating region proposals.</a:t>
            </a: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endParaRPr lang="en-US" sz="2400" dirty="0">
              <a:solidFill>
                <a:srgbClr val="1A1C1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Fast_RCNN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Class: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1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1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Defines the Fast R-CNN head for classifying</a:t>
            </a: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l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region proposals and refining bounding boxes.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BBE945F-A315-4A72-669E-DEB92AD7F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817" y="2225567"/>
            <a:ext cx="7262426" cy="313614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E859BB-DD14-4AFE-F334-358B331A73AB}"/>
              </a:ext>
            </a:extLst>
          </p:cNvPr>
          <p:cNvSpPr txBox="1"/>
          <p:nvPr/>
        </p:nvSpPr>
        <p:spPr>
          <a:xfrm>
            <a:off x="734291" y="480352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3.Helper Functions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E2D414-97D3-7998-8D53-9D9E809D159A}"/>
              </a:ext>
            </a:extLst>
          </p:cNvPr>
          <p:cNvSpPr txBox="1"/>
          <p:nvPr/>
        </p:nvSpPr>
        <p:spPr>
          <a:xfrm>
            <a:off x="734291" y="1245720"/>
            <a:ext cx="7315200" cy="3536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create_fe_extractor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calc_anchors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calc_valid_anchors_and_labels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calc_ious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calc_anchor_locations_and_labels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</a:t>
            </a: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i="0" dirty="0" err="1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generate_regions_of_interest</a:t>
            </a: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():</a:t>
            </a: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7FF7F7-2153-E8AD-FA41-EC4CE6342448}"/>
              </a:ext>
            </a:extLst>
          </p:cNvPr>
          <p:cNvSpPr txBox="1"/>
          <p:nvPr/>
        </p:nvSpPr>
        <p:spPr>
          <a:xfrm>
            <a:off x="637309" y="4794092"/>
            <a:ext cx="7315200" cy="1180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500"/>
              </a:lnSpc>
              <a:spcAft>
                <a:spcPts val="225"/>
              </a:spcAft>
            </a:pPr>
            <a:r>
              <a:rPr lang="en-US" sz="2400" b="1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4.Image Loading and Preprocessing:</a:t>
            </a:r>
          </a:p>
          <a:p>
            <a:pPr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Loads the input image, defines image size</a:t>
            </a:r>
          </a:p>
          <a:p>
            <a:pPr algn="l">
              <a:lnSpc>
                <a:spcPts val="1500"/>
              </a:lnSpc>
              <a:spcAft>
                <a:spcPts val="225"/>
              </a:spcAft>
            </a:pPr>
            <a:endParaRPr lang="en-US" sz="2400" b="0" i="0" dirty="0">
              <a:solidFill>
                <a:srgbClr val="1A1C1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ts val="1500"/>
              </a:lnSpc>
              <a:spcAft>
                <a:spcPts val="225"/>
              </a:spcAft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applies transformations (resizing, converting to tensor)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04FAFEC-06F5-4806-ADE1-D9B75E8A0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548" y="1013150"/>
            <a:ext cx="7529503" cy="370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11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330" y="26396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UML Diagram: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9694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596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0BFA39-6D20-6B10-E763-8ACD442B5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582" y="1084216"/>
            <a:ext cx="6359236" cy="616566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37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Challenges in Real-world Deployment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118711" y="2295096"/>
            <a:ext cx="30480" cy="4717733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79015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5502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0134" y="2635258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521910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Occlusion: When objects are partially or fully hidden by other objects, making detection difficult.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1358622" y="419640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Shape 7"/>
          <p:cNvSpPr/>
          <p:nvPr/>
        </p:nvSpPr>
        <p:spPr>
          <a:xfrm>
            <a:off x="878800" y="39564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4415" y="4041505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3928157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Lighting Variations: Adapting to changing light conditions, such as nighttime driving or bright sunlight.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358622" y="596555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4" name="Shape 11"/>
          <p:cNvSpPr/>
          <p:nvPr/>
        </p:nvSpPr>
        <p:spPr>
          <a:xfrm>
            <a:off x="878800" y="57256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33701" y="5810655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5697307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Dynamic Environments: Handling the unpredictable behavior of objects, such as pedestrians crossing the road or sudden changes in traffic flow.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275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Advantages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29126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65760" y="32216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Multi-Object Detection and Tracking</a:t>
            </a: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Ability to detect and track multiple objects simultaneously, 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 such as vehicles, pedestrians, bicycles, and animals, in a cluttered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 environment</a:t>
            </a:r>
            <a:r>
              <a:rPr lang="en-US" sz="1800" dirty="0">
                <a:solidFill>
                  <a:srgbClr val="DCD7E5"/>
                </a:solidFill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Scalability  </a:t>
            </a: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These models can be trained and fine-tuned for specific datasets,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 enabling deployment across different regions and driving 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conditions.</a:t>
            </a:r>
          </a:p>
          <a:p>
            <a:pPr>
              <a:lnSpc>
                <a:spcPts val="2850"/>
              </a:lnSpc>
              <a:buSzPct val="100000"/>
            </a:pPr>
            <a:endParaRPr lang="en-US" sz="1800" dirty="0">
              <a:solidFill>
                <a:srgbClr val="DCD7E5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365760" y="3074670"/>
            <a:ext cx="7984451" cy="161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0028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6209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2390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FAAFDD-F357-BE10-FDAB-21D33663F890}"/>
              </a:ext>
            </a:extLst>
          </p:cNvPr>
          <p:cNvSpPr txBox="1"/>
          <p:nvPr/>
        </p:nvSpPr>
        <p:spPr>
          <a:xfrm>
            <a:off x="365760" y="1568796"/>
            <a:ext cx="7113069" cy="1559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Enhanced Safety </a:t>
            </a: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:</a:t>
            </a:r>
          </a:p>
          <a:p>
            <a:pPr algn="just">
              <a:lnSpc>
                <a:spcPts val="2850"/>
              </a:lnSpc>
              <a:buSzPct val="100000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Real-time detection and tracking enable autonomous vehicles to identify and avoid potential hazards, such as pedestrians, other vehicles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BC79B80A-9550-E892-A524-FD7325D84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730" y="34316"/>
            <a:ext cx="6165670" cy="81952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Conclusion and Future Developments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Real-time object detection and tracking are essential for autonomous vehicles to navigate complex environments safely. Advancements in deep learning, sensor fusion, and multi-modal perception are paving the way for future autonomous driving systems that are more robust, intelligent, and adaptable.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5980A3B-8E74-E67F-C59F-A3899A0C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0742"/>
            <a:ext cx="14630400" cy="8300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1520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8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20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Contents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467928"/>
            <a:ext cx="7556421" cy="5281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Introduction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2934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Existing System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33523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Proposed system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794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Algorithms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Implementation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Data set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51211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UML diagram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93790" y="55633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Challenges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93790" y="60055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Advantages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93790" y="64477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Conclusion and Future Development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660"/>
            <a:ext cx="92553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Introduction to Object Detection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58415"/>
            <a:ext cx="35960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Understanding the World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1395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Object detection algorithms empower autonomous vehicles to recognize objects in real-time.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371976"/>
            <a:ext cx="4069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Decision-Making Foundation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95312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Accurate object detection is crucial for autonomous vehicles to make informed decisions, such as cars ,lorry etc.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2"/>
          <p:cNvSpPr/>
          <p:nvPr/>
        </p:nvSpPr>
        <p:spPr>
          <a:xfrm>
            <a:off x="7839551" y="25541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E7D07DC9-92E7-9384-EEBC-3C1AFD0530B2}"/>
              </a:ext>
            </a:extLst>
          </p:cNvPr>
          <p:cNvSpPr/>
          <p:nvPr/>
        </p:nvSpPr>
        <p:spPr>
          <a:xfrm>
            <a:off x="7591901" y="3112115"/>
            <a:ext cx="6244709" cy="251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real-time object detection and tracking 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for autonomous vehicles that accurately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identifies and tracks dynamic objects 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(e.g., pedestrians, vehicles, cyclists) in complex and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changing environments to enable safe and reliable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0" i="0" dirty="0">
                <a:solidFill>
                  <a:srgbClr val="1A1C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navigation.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Existing system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1" y="2327077"/>
            <a:ext cx="5847040" cy="3902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6927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They Improves by YOLOv4 for automatic driving systems</a:t>
            </a: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Reduces model parameters &amp; increases detection speed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Achieves 90.7% accuracy on KITTI dataset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52.11M fewer parameters, 1/5 model size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Efficient Channel Attention( ECA )</a:t>
            </a: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7437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794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16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638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FB486BE5-3FF1-6CF0-4F3F-815072E25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44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Proposed system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89" y="1457503"/>
            <a:ext cx="6244709" cy="4496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Evaluates Region Proposal Network (RPN) + Fast R-CNN  &amp; YOLOv8</a:t>
            </a:r>
          </a:p>
          <a:p>
            <a:pPr algn="just">
              <a:lnSpc>
                <a:spcPts val="2850"/>
              </a:lnSpc>
              <a:buSzPct val="100000"/>
            </a:pPr>
            <a:endParaRPr lang="en-US" sz="2400" dirty="0"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RPN , Fast R-CNN offers flexibility and robustness</a:t>
            </a:r>
          </a:p>
          <a:p>
            <a:pPr marL="342900" indent="-342900" algn="just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YOLOv8 achieves 95.2% accuracy and superior real-time detection</a:t>
            </a:r>
          </a:p>
          <a:p>
            <a:pPr algn="just">
              <a:lnSpc>
                <a:spcPts val="2850"/>
              </a:lnSpc>
              <a:buSzPct val="100000"/>
            </a:pPr>
            <a:endParaRPr lang="en-US" sz="2400" dirty="0"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RPN framework is designed to generate high-quality object proposals by leveraging convolutional layers, regression, and classification components,</a:t>
            </a:r>
          </a:p>
          <a:p>
            <a:pPr>
              <a:lnSpc>
                <a:spcPts val="2850"/>
              </a:lnSpc>
              <a:buSzPct val="100000"/>
            </a:pPr>
            <a:endParaRPr lang="en-US" sz="2400" dirty="0"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  <a:buSzPct val="100000"/>
            </a:pPr>
            <a:endParaRPr lang="en-US" sz="2400" dirty="0"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25378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98001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8511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902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  <a:buSzPct val="100000"/>
            </a:pPr>
            <a:endParaRPr lang="en-US" sz="175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97C896D8-7BC8-3F53-1B9D-BA476DCF4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1230868"/>
            <a:ext cx="57276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Popular Object Detection Algorithms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1.YOLOv8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697367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 fast and efficient algorithm that predicts bounding boxes and class probabilities simultaneously.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041225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Divides an image into multiple grids and computes confidence scores and bounding boxes for each grid cell that reflect the probability of an object located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AutoShape 2" descr="Architecture of the real-time vehicle detection and counting system [9].">
            <a:extLst>
              <a:ext uri="{FF2B5EF4-FFF2-40B4-BE49-F238E27FC236}">
                <a16:creationId xmlns:a16="http://schemas.microsoft.com/office/drawing/2014/main" id="{4587D7AA-E4E4-92F0-6BBA-EB101C0E20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5F5375-C334-3870-1363-18D971E91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0"/>
            <a:ext cx="731519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9521" y="2609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2400" b="1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2. Faster R-CNN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99521" y="35449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 two-stage approach that first proposes regions of interest and then classifies them using a CNN.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99521" y="5041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Faster R-CNN is more efficient and accurate than previous object detection methods.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6FD004-BE14-DF77-8118-6EB02461C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70" y="994410"/>
            <a:ext cx="7040879" cy="55664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8796" y="939581"/>
            <a:ext cx="93125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2400" b="1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RPN ( Region Proposal Network)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288796" y="228270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 component of R-CNN that generates region proposals for object detection.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3385778" y="400295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404155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a fully convolutional network that simultaneously predicts object bounds and objectness scores at each position. The RPN is trained end-to-end to generate high-quality region proposals.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32898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42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pitchFamily="18" charset="0"/>
                <a:ea typeface="Alexandria" pitchFamily="34" charset="-122"/>
                <a:cs typeface="Times New Roman" panose="02020603050405020304" pitchFamily="18" charset="0"/>
              </a:rPr>
              <a:t>Dataset: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72023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DB4726-98F8-A17F-2096-976D00F40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822" y="1520190"/>
            <a:ext cx="12481948" cy="58312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567</TotalTime>
  <Words>743</Words>
  <Application>Microsoft Office PowerPoint</Application>
  <PresentationFormat>Custom</PresentationFormat>
  <Paragraphs>134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Times New Roman</vt:lpstr>
      <vt:lpstr>Gill Sans MT</vt:lpstr>
      <vt:lpstr>Alexandria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srimanojnallamotula@gmail.com</cp:lastModifiedBy>
  <cp:revision>31</cp:revision>
  <dcterms:created xsi:type="dcterms:W3CDTF">2025-02-21T05:43:21Z</dcterms:created>
  <dcterms:modified xsi:type="dcterms:W3CDTF">2025-02-22T07:59:00Z</dcterms:modified>
</cp:coreProperties>
</file>